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18"/>
  </p:notesMasterIdLst>
  <p:handoutMasterIdLst>
    <p:handoutMasterId r:id="rId19"/>
  </p:handoutMasterIdLst>
  <p:sldIdLst>
    <p:sldId id="930" r:id="rId2"/>
    <p:sldId id="941" r:id="rId3"/>
    <p:sldId id="953" r:id="rId4"/>
    <p:sldId id="942" r:id="rId5"/>
    <p:sldId id="952" r:id="rId6"/>
    <p:sldId id="951" r:id="rId7"/>
    <p:sldId id="943" r:id="rId8"/>
    <p:sldId id="944" r:id="rId9"/>
    <p:sldId id="945" r:id="rId10"/>
    <p:sldId id="946" r:id="rId11"/>
    <p:sldId id="947" r:id="rId12"/>
    <p:sldId id="948" r:id="rId13"/>
    <p:sldId id="949" r:id="rId14"/>
    <p:sldId id="950" r:id="rId15"/>
    <p:sldId id="933" r:id="rId16"/>
    <p:sldId id="887" r:id="rId17"/>
  </p:sldIdLst>
  <p:sldSz cx="9144000" cy="5143500" type="screen16x9"/>
  <p:notesSz cx="6797675" cy="9928225"/>
  <p:embeddedFontLst>
    <p:embeddedFont>
      <p:font typeface="Arial" panose="020B0604020202020204" pitchFamily="34" charset="0"/>
      <p:regular r:id="rId20"/>
      <p:bold r:id="rId21"/>
    </p:embeddedFont>
    <p:embeddedFont>
      <p:font typeface="Wingdings 2" pitchFamily="2" charset="2"/>
      <p:regular r:id="rId22"/>
    </p:embeddedFont>
    <p:embeddedFont>
      <p:font typeface="Wingdings 3" pitchFamily="2" charset="2"/>
      <p:regular r:id="rId23"/>
    </p:embeddedFont>
  </p:embeddedFontLst>
  <p:custDataLst>
    <p:tags r:id="rId24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pitchFamily="-106" charset="0"/>
        <a:ea typeface="Arial" pitchFamily="-106" charset="0"/>
        <a:cs typeface="Arial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0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6405" autoAdjust="0"/>
  </p:normalViewPr>
  <p:slideViewPr>
    <p:cSldViewPr snapToGrid="0">
      <p:cViewPr varScale="1">
        <p:scale>
          <a:sx n="169" d="100"/>
          <a:sy n="169" d="100"/>
        </p:scale>
        <p:origin x="408" y="184"/>
      </p:cViewPr>
      <p:guideLst>
        <p:guide orient="horz" pos="162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-1230" y="-72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3541" y="0"/>
            <a:ext cx="185072" cy="3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800" y="723900"/>
            <a:ext cx="6672263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Klicken Sie, um die Formate des Vorlagentextes zu bearbeiten</a:t>
            </a:r>
          </a:p>
          <a:p>
            <a:pPr lvl="1"/>
            <a:r>
              <a:rPr lang="en-US" noProof="0" dirty="0"/>
              <a:t>Zweite Ebene</a:t>
            </a:r>
          </a:p>
          <a:p>
            <a:pPr lvl="2"/>
            <a:r>
              <a:rPr lang="en-US" noProof="0" dirty="0"/>
              <a:t>Dritte Ebene</a:t>
            </a:r>
          </a:p>
          <a:p>
            <a:pPr lvl="3"/>
            <a:r>
              <a:rPr lang="en-US" noProof="0" dirty="0"/>
              <a:t>Vierte Ebene</a:t>
            </a:r>
          </a:p>
          <a:p>
            <a:pPr lvl="4"/>
            <a:r>
              <a:rPr lang="en-US" noProof="0" dirty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723900"/>
            <a:ext cx="6672263" cy="3754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41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5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723900"/>
            <a:ext cx="6672263" cy="3754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Animation + text </a:t>
            </a:r>
            <a:r>
              <a:rPr lang="en-US" noProof="0" dirty="0" err="1"/>
              <a:t>mit</a:t>
            </a:r>
            <a:r>
              <a:rPr lang="en-US" noProof="0" dirty="0"/>
              <a:t> </a:t>
            </a:r>
            <a:r>
              <a:rPr lang="en-US" noProof="0" dirty="0" err="1"/>
              <a:t>klammer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723900"/>
            <a:ext cx="6672263" cy="3754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How</a:t>
            </a:r>
            <a:r>
              <a:rPr lang="en-US" baseline="0" noProof="0" dirty="0"/>
              <a:t> can this work in multi-hop networks?</a:t>
            </a:r>
          </a:p>
          <a:p>
            <a:r>
              <a:rPr lang="en-US" baseline="0" noProof="0" dirty="0" err="1"/>
              <a:t>Ths</a:t>
            </a:r>
            <a:r>
              <a:rPr lang="en-US" baseline="0" noProof="0" dirty="0"/>
              <a:t> is not useful.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4474369"/>
            <a:ext cx="4572000" cy="276999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en-US" sz="1200" noProof="0">
                <a:solidFill>
                  <a:srgbClr val="0D2766"/>
                </a:solidFill>
                <a:latin typeface="Arial"/>
                <a:ea typeface="Arial"/>
                <a:cs typeface="Arial"/>
              </a:rPr>
              <a:t>https://www.comsys.rwth-aachen.de/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821532"/>
            <a:ext cx="9144000" cy="17502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900" noProof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2514600"/>
            <a:ext cx="9144000" cy="171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3" y="1277121"/>
            <a:ext cx="5354637" cy="342900"/>
          </a:xfrm>
          <a:prstGeom prst="rect">
            <a:avLst/>
          </a:prstGeom>
        </p:spPr>
        <p:txBody>
          <a:bodyPr lIns="0" rIns="180000"/>
          <a:lstStyle>
            <a:lvl1pPr>
              <a:defRPr sz="36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4" y="1767260"/>
            <a:ext cx="5354637" cy="6858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4781550"/>
            <a:ext cx="9159876" cy="36195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pic>
        <p:nvPicPr>
          <p:cNvPr id="9" name="Picture 1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5" y="4822395"/>
            <a:ext cx="1530000" cy="29853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4474369"/>
            <a:ext cx="4572000" cy="276999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en-US" sz="1200" noProof="0">
                <a:solidFill>
                  <a:schemeClr val="bg1"/>
                </a:solidFill>
                <a:latin typeface="Arial"/>
                <a:ea typeface="Arial"/>
                <a:cs typeface="Arial"/>
              </a:rPr>
              <a:t>https://www.comsys.rwth-aachen.de/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821532"/>
            <a:ext cx="9144000" cy="17502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900" noProof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2514600"/>
            <a:ext cx="9144000" cy="17145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3" y="1277121"/>
            <a:ext cx="5354637" cy="342900"/>
          </a:xfrm>
          <a:prstGeom prst="rect">
            <a:avLst/>
          </a:prstGeom>
        </p:spPr>
        <p:txBody>
          <a:bodyPr lIns="0" rIns="180000"/>
          <a:lstStyle>
            <a:lvl1pPr>
              <a:defRPr sz="36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4" y="1767260"/>
            <a:ext cx="5354637" cy="685800"/>
          </a:xfrm>
        </p:spPr>
        <p:txBody>
          <a:bodyPr lIns="0" rIns="180000"/>
          <a:lstStyle>
            <a:lvl1pPr marL="257175" marR="0" indent="-257175" algn="l" defTabSz="6858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marL="257175" marR="0" lvl="0" indent="-257175" algn="l" defTabSz="6858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en-US" noProof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4781550"/>
            <a:ext cx="9159876" cy="36195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pic>
        <p:nvPicPr>
          <p:cNvPr id="9" name="Picture 1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5" y="4822395"/>
            <a:ext cx="1530000" cy="29853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821532"/>
            <a:ext cx="9144000" cy="17502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900" noProof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2514600"/>
            <a:ext cx="9144000" cy="171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3" y="1277121"/>
            <a:ext cx="5354637" cy="342900"/>
          </a:xfrm>
          <a:prstGeom prst="rect">
            <a:avLst/>
          </a:prstGeom>
        </p:spPr>
        <p:txBody>
          <a:bodyPr lIns="0" rIns="180000"/>
          <a:lstStyle>
            <a:lvl1pPr>
              <a:defRPr sz="36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4" y="1767260"/>
            <a:ext cx="5354637" cy="6858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821532"/>
            <a:ext cx="9144000" cy="17502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en-US" sz="900" noProof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2514600"/>
            <a:ext cx="9144000" cy="17145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3" y="1277121"/>
            <a:ext cx="5354637" cy="342900"/>
          </a:xfrm>
          <a:prstGeom prst="rect">
            <a:avLst/>
          </a:prstGeom>
        </p:spPr>
        <p:txBody>
          <a:bodyPr lIns="0" rIns="180000"/>
          <a:lstStyle>
            <a:lvl1pPr>
              <a:defRPr sz="36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4" y="1767260"/>
            <a:ext cx="5354637" cy="6858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72000"/>
            <a:ext cx="8756650" cy="342900"/>
          </a:xfrm>
          <a:prstGeom prst="rect">
            <a:avLst/>
          </a:prstGeom>
        </p:spPr>
        <p:txBody>
          <a:bodyPr anchor="ctr" anchorCtr="0"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668616"/>
            <a:ext cx="8756062" cy="3983773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 sz="1600">
                <a:latin typeface="Arial"/>
                <a:cs typeface="Arial"/>
              </a:defRPr>
            </a:lvl2pPr>
            <a:lvl3pPr>
              <a:buClr>
                <a:srgbClr val="004290"/>
              </a:buClr>
              <a:defRPr sz="1400">
                <a:latin typeface="Arial"/>
                <a:cs typeface="Arial"/>
              </a:defRPr>
            </a:lvl3pPr>
            <a:lvl4pPr>
              <a:buClr>
                <a:srgbClr val="004290"/>
              </a:buClr>
              <a:defRPr sz="1400">
                <a:latin typeface="Arial"/>
                <a:cs typeface="Arial"/>
              </a:defRPr>
            </a:lvl4pPr>
            <a:lvl5pPr>
              <a:buClr>
                <a:srgbClr val="004290"/>
              </a:buClr>
              <a:defRPr sz="1400">
                <a:latin typeface="Arial"/>
                <a:cs typeface="Arial"/>
              </a:defRPr>
            </a:lvl5pPr>
            <a:lvl6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 err="1"/>
              <a:t>Eigth</a:t>
            </a:r>
            <a:r>
              <a:rPr lang="en-US" noProof="0" dirty="0"/>
              <a:t> level</a:t>
            </a:r>
          </a:p>
          <a:p>
            <a:pPr lvl="8"/>
            <a:r>
              <a:rPr lang="en-US" noProof="0" dirty="0"/>
              <a:t>Ninth level</a:t>
            </a:r>
          </a:p>
          <a:p>
            <a:pPr lvl="4"/>
            <a:endParaRPr lang="en-US" noProof="0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72000"/>
            <a:ext cx="8756650" cy="342900"/>
          </a:xfrm>
          <a:prstGeom prst="rect">
            <a:avLst/>
          </a:prstGeom>
        </p:spPr>
        <p:txBody>
          <a:bodyPr lIns="90000" anchor="ctr" anchorCtr="0"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84969" y="4825604"/>
            <a:ext cx="2798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2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r">
                <a:defRPr/>
              </a:pPr>
              <a:t>‹#›</a:t>
            </a:fld>
            <a:endParaRPr lang="en-US" sz="12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72000"/>
            <a:ext cx="8756650" cy="342900"/>
          </a:xfrm>
          <a:prstGeom prst="rect">
            <a:avLst/>
          </a:prstGeom>
        </p:spPr>
        <p:txBody>
          <a:bodyPr lIns="90000" anchor="ctr" anchorCtr="0"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577033"/>
            <a:ext cx="8890394" cy="4441686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 sz="1600">
                <a:latin typeface="Arial"/>
                <a:cs typeface="Arial"/>
              </a:defRPr>
            </a:lvl2pPr>
            <a:lvl3pPr>
              <a:buClr>
                <a:srgbClr val="004290"/>
              </a:buClr>
              <a:defRPr sz="1400">
                <a:latin typeface="Arial"/>
                <a:cs typeface="Arial"/>
              </a:defRPr>
            </a:lvl3pPr>
            <a:lvl4pPr>
              <a:buClr>
                <a:srgbClr val="004290"/>
              </a:buClr>
              <a:defRPr sz="1400">
                <a:latin typeface="Arial"/>
                <a:cs typeface="Arial"/>
              </a:defRPr>
            </a:lvl4pPr>
            <a:lvl5pPr>
              <a:buClr>
                <a:srgbClr val="004290"/>
              </a:buClr>
              <a:defRPr sz="1400">
                <a:latin typeface="Arial"/>
                <a:cs typeface="Arial"/>
              </a:defRPr>
            </a:lvl5pPr>
            <a:lvl6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Eigth level</a:t>
            </a:r>
          </a:p>
          <a:p>
            <a:pPr lvl="8"/>
            <a:r>
              <a:rPr lang="en-US" noProof="0"/>
              <a:t>Ninth level</a:t>
            </a:r>
          </a:p>
          <a:p>
            <a:pPr lvl="4"/>
            <a:endParaRPr lang="en-US" noProof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4747555"/>
            <a:ext cx="9144000" cy="3959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pitchFamily="34" charset="-128"/>
            </a:endParaRPr>
          </a:p>
        </p:txBody>
      </p:sp>
      <p:sp>
        <p:nvSpPr>
          <p:cNvPr id="10" name="Rectangle 3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1277" y="4833164"/>
            <a:ext cx="2798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2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‹#›</a:t>
            </a:fld>
            <a:endParaRPr lang="en-US" sz="12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" name="Picture 11" descr="rwth_comsys_bild_cmyk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5" y="4822395"/>
            <a:ext cx="1530000" cy="29853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2865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noProof="0">
              <a:latin typeface="Arial"/>
              <a:ea typeface="Arial"/>
              <a:cs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66689" y="613173"/>
            <a:ext cx="8815387" cy="400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503635"/>
            <a:ext cx="9144000" cy="42814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050" noProof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486966"/>
            <a:ext cx="9144000" cy="63103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4781550"/>
            <a:ext cx="9144000" cy="36195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257175" indent="-257175" algn="l" eaLnBrk="1" hangingPunct="1">
              <a:spcBef>
                <a:spcPct val="20000"/>
              </a:spcBef>
              <a:buFontTx/>
              <a:buChar char="•"/>
              <a:defRPr/>
            </a:pPr>
            <a:endParaRPr lang="en-US" sz="1200" noProof="0">
              <a:latin typeface="Arial"/>
              <a:ea typeface="Arial"/>
              <a:cs typeface="Arial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61277" y="4833164"/>
            <a:ext cx="2798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200" noProof="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‹#›</a:t>
            </a:fld>
            <a:endParaRPr lang="en-US" sz="1200" noProof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4779169"/>
            <a:ext cx="5013434" cy="3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257175" marR="0" lvl="0" indent="-257175" algn="ctr" defTabSz="6858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Name(s) of author(s)</a:t>
            </a:r>
          </a:p>
        </p:txBody>
      </p:sp>
      <p:pic>
        <p:nvPicPr>
          <p:cNvPr id="15" name="Picture 11" descr="rwth_comsys_bild_cmyk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5" y="4822395"/>
            <a:ext cx="1530000" cy="2985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89" r:id="rId5"/>
    <p:sldLayoutId id="2147483990" r:id="rId6"/>
    <p:sldLayoutId id="2147483991" r:id="rId7"/>
    <p:sldLayoutId id="2147483997" r:id="rId8"/>
    <p:sldLayoutId id="2147483996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+mj-lt"/>
          <a:ea typeface="Arial" pitchFamily="-108" charset="0"/>
          <a:cs typeface="Arial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Arial" pitchFamily="34" charset="0"/>
          <a:ea typeface="Arial" pitchFamily="-108" charset="0"/>
          <a:cs typeface="Arial" pitchFamily="-108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00418F"/>
          </a:solidFill>
          <a:latin typeface="Arial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00418F"/>
          </a:solidFill>
          <a:latin typeface="Arial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00418F"/>
          </a:solidFill>
          <a:latin typeface="Arial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00418F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1800">
          <a:solidFill>
            <a:schemeClr val="tx1"/>
          </a:solidFill>
          <a:latin typeface="Arial"/>
          <a:ea typeface="Arial"/>
          <a:cs typeface="Arial"/>
        </a:defRPr>
      </a:lvl1pPr>
      <a:lvl2pPr marL="557213" indent="-2143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1500">
          <a:solidFill>
            <a:schemeClr val="tx1"/>
          </a:solidFill>
          <a:latin typeface="Arial"/>
          <a:ea typeface="Arial"/>
          <a:cs typeface="Arial"/>
        </a:defRPr>
      </a:lvl2pPr>
      <a:lvl3pPr marL="85725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/>
          <a:ea typeface="Arial"/>
          <a:cs typeface="Arial"/>
        </a:defRPr>
      </a:lvl3pPr>
      <a:lvl4pPr marL="1171575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/>
          <a:ea typeface="Arial"/>
          <a:cs typeface="Arial"/>
        </a:defRPr>
      </a:lvl4pPr>
      <a:lvl5pPr marL="148590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/>
          <a:ea typeface="Arial"/>
          <a:cs typeface="Arial"/>
        </a:defRPr>
      </a:lvl5pPr>
      <a:lvl6pPr marL="182880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6pPr>
      <a:lvl7pPr marL="217170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7pPr>
      <a:lvl8pPr marL="251460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8pPr>
      <a:lvl9pPr marL="285750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-128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wmf"/><Relationship Id="rId4" Type="http://schemas.openxmlformats.org/officeDocument/2006/relationships/image" Target="../media/image26.jpeg"/><Relationship Id="rId9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 Template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Slide Template by Tobias Heer</a:t>
            </a:r>
          </a:p>
          <a:p>
            <a:r>
              <a:rPr lang="en-US"/>
              <a:t>Version 2019:11:27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720000" y="2784530"/>
            <a:ext cx="632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l" defTabSz="685800">
              <a:lnSpc>
                <a:spcPct val="110000"/>
              </a:lnSpc>
              <a:spcBef>
                <a:spcPct val="20000"/>
              </a:spcBef>
              <a:buClr>
                <a:srgbClr val="00418F"/>
              </a:buClr>
              <a:defRPr/>
            </a:pPr>
            <a:r>
              <a:rPr lang="en-US" sz="1650" u="sng" kern="0">
                <a:solidFill>
                  <a:schemeClr val="bg1"/>
                </a:solidFill>
                <a:latin typeface="Arial"/>
                <a:ea typeface="Arial"/>
                <a:cs typeface="Arial"/>
              </a:rPr>
              <a:t>First Author</a:t>
            </a:r>
            <a:r>
              <a:rPr lang="en-US" sz="1650" kern="0">
                <a:solidFill>
                  <a:schemeClr val="bg1"/>
                </a:solidFill>
                <a:latin typeface="Arial"/>
                <a:ea typeface="Arial"/>
                <a:cs typeface="Arial"/>
              </a:rPr>
              <a:t>, Co Authors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6501" y="4472378"/>
            <a:ext cx="330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</a:rPr>
              <a:t>Location / Event, March 2020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25952">
            <a:off x="577313" y="701278"/>
            <a:ext cx="2187179" cy="1860947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1874044" y="3182113"/>
            <a:ext cx="5349479" cy="11935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Please use the </a:t>
            </a:r>
            <a:r>
              <a:rPr lang="en-US" sz="1800" b="1">
                <a:latin typeface="Arial"/>
                <a:ea typeface="Arial"/>
                <a:cs typeface="Arial"/>
              </a:rPr>
              <a:t>latest</a:t>
            </a:r>
            <a:r>
              <a:rPr lang="en-US" sz="1800">
                <a:latin typeface="Arial"/>
                <a:ea typeface="Arial"/>
                <a:cs typeface="Arial"/>
              </a:rPr>
              <a:t>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Students: even if your supervisor gave you this file, ask if it really is the latest version!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8"/>
          <p:cNvSpPr>
            <a:spLocks noChangeArrowheads="1"/>
          </p:cNvSpPr>
          <p:nvPr/>
        </p:nvSpPr>
        <p:spPr bwMode="auto">
          <a:xfrm>
            <a:off x="1874044" y="3924300"/>
            <a:ext cx="5349479" cy="70961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Your very important message goes here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368529" y="759619"/>
            <a:ext cx="2268140" cy="1115616"/>
          </a:xfrm>
          <a:prstGeom prst="wedgeRoundRectCallout">
            <a:avLst>
              <a:gd name="adj1" fmla="val -20833"/>
              <a:gd name="adj2" fmla="val 74823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Your very important remark goes here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Visio Devices</a:t>
            </a:r>
          </a:p>
        </p:txBody>
      </p:sp>
      <p:pic>
        <p:nvPicPr>
          <p:cNvPr id="19459" name="Content Placeholder 3" descr="notebook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4028" r="-24028"/>
          <a:stretch>
            <a:fillRect/>
          </a:stretch>
        </p:blipFill>
        <p:spPr>
          <a:xfrm>
            <a:off x="1683544" y="944166"/>
            <a:ext cx="1071563" cy="713184"/>
          </a:xfrm>
        </p:spPr>
      </p:pic>
      <p:pic>
        <p:nvPicPr>
          <p:cNvPr id="19460" name="Picture 4" descr="pd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3932" y="2571750"/>
            <a:ext cx="1259681" cy="151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pd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0629" y="2289573"/>
            <a:ext cx="1439465" cy="19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phon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7679" y="1352550"/>
            <a:ext cx="1073944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erver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9635" y="1045369"/>
            <a:ext cx="927497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5" descr="host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8547" y="2571750"/>
            <a:ext cx="1376363" cy="144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Devices</a:t>
            </a:r>
          </a:p>
        </p:txBody>
      </p:sp>
      <p:pic>
        <p:nvPicPr>
          <p:cNvPr id="20483" name="Content Placeholder 3" descr="2006-macbook-pro Kopie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112" r="-22112"/>
          <a:stretch>
            <a:fillRect/>
          </a:stretch>
        </p:blipFill>
        <p:spPr>
          <a:xfrm>
            <a:off x="4827985" y="514350"/>
            <a:ext cx="2059781" cy="1372791"/>
          </a:xfrm>
        </p:spPr>
      </p:pic>
      <p:pic>
        <p:nvPicPr>
          <p:cNvPr id="20484" name="Picture 5" descr="114933v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6957" y="3810000"/>
            <a:ext cx="978694" cy="97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Cisco_WLAN_AP_125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0757" y="3582591"/>
            <a:ext cx="1950244" cy="156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iphone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6078" y="2010966"/>
            <a:ext cx="1795463" cy="239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 descr="iPhon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0338" y="837010"/>
            <a:ext cx="1041797" cy="239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9" descr="old_phon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2035" y="2802731"/>
            <a:ext cx="2441972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0" descr="UX90PS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0594" y="2571750"/>
            <a:ext cx="1666875" cy="174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1" descr="l_1202001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43313" y="1104901"/>
            <a:ext cx="1840706" cy="163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2" descr="nokia_7610_phone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06241" y="585788"/>
            <a:ext cx="132754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 descr="nokia-n80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0038" y="3812382"/>
            <a:ext cx="1997869" cy="133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Misc</a:t>
            </a:r>
            <a:br>
              <a:rPr lang="en-US"/>
            </a:br>
            <a:endParaRPr lang="en-US"/>
          </a:p>
        </p:txBody>
      </p:sp>
      <p:pic>
        <p:nvPicPr>
          <p:cNvPr id="21507" name="Content Placeholder 9" descr="world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266" r="-22266"/>
          <a:stretch>
            <a:fillRect/>
          </a:stretch>
        </p:blipFill>
        <p:spPr>
          <a:xfrm>
            <a:off x="4825603" y="937022"/>
            <a:ext cx="2786063" cy="1856184"/>
          </a:xfrm>
        </p:spPr>
      </p:pic>
      <p:pic>
        <p:nvPicPr>
          <p:cNvPr id="21508" name="Picture 3" descr="user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79" y="2283619"/>
            <a:ext cx="4095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user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5469" y="3437335"/>
            <a:ext cx="4095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user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2041" y="1419225"/>
            <a:ext cx="750094" cy="97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6" descr="flag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76725" y="3542110"/>
            <a:ext cx="1188244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Logos</a:t>
            </a:r>
          </a:p>
        </p:txBody>
      </p:sp>
      <p:pic>
        <p:nvPicPr>
          <p:cNvPr id="22531" name="Content Placeholder 3" descr="hipl.tiff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rcRect l="-31007" r="-31007"/>
          <a:stretch>
            <a:fillRect/>
          </a:stretch>
        </p:blipFill>
        <p:spPr>
          <a:xfrm>
            <a:off x="1490662" y="1210866"/>
            <a:ext cx="2043113" cy="1360884"/>
          </a:xfrm>
        </p:spPr>
      </p:pic>
      <p:pic>
        <p:nvPicPr>
          <p:cNvPr id="22532" name="Picture 4" descr="fonrun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0744" y="3123010"/>
            <a:ext cx="1512094" cy="151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umic_logo_w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97216" y="3931444"/>
            <a:ext cx="1395413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umic_logo_b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3050" y="4536281"/>
            <a:ext cx="1397794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MicrosoftLogo.wm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3272" y="1950244"/>
            <a:ext cx="960834" cy="16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logo GK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08985" y="2571750"/>
            <a:ext cx="1108472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0" descr="IEEEblack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85023" y="1081088"/>
            <a:ext cx="170140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1" descr="ericsson_logo_black.wm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6229" y="1288257"/>
            <a:ext cx="1522809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Integrity Protection</a:t>
            </a:r>
            <a:r>
              <a:rPr lang="en-US"/>
              <a:t> - Delayed Key Disclosure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601391" y="2838450"/>
            <a:ext cx="6399609" cy="2180035"/>
          </a:xfrm>
        </p:spPr>
        <p:txBody>
          <a:bodyPr/>
          <a:lstStyle/>
          <a:p>
            <a:pPr>
              <a:buNone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endParaRPr lang="en-US"/>
          </a:p>
          <a:p>
            <a:pPr marL="385763" indent="-342900"/>
            <a:r>
              <a:rPr lang="en-US" b="1"/>
              <a:t>Temporal separation between 1. and 2.</a:t>
            </a:r>
          </a:p>
          <a:p>
            <a:pPr marL="685800" lvl="1" indent="-342900"/>
            <a:r>
              <a:rPr lang="en-US"/>
              <a:t>Time synchronization / epochs  (TESLA)</a:t>
            </a:r>
          </a:p>
          <a:p>
            <a:pPr marL="685800" lvl="1" indent="-342900"/>
            <a:r>
              <a:rPr lang="en-US"/>
              <a:t>Interaction (Zero Common Knowledge, WIMP, Guy Fawkes)</a:t>
            </a:r>
          </a:p>
          <a:p>
            <a:pPr>
              <a:buNone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066925" y="1162050"/>
            <a:ext cx="5153025" cy="9525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7012249" y="948858"/>
            <a:ext cx="421328" cy="421328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35100" bIns="135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766168" y="911146"/>
            <a:ext cx="421328" cy="421328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83627" y="832009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35712" y="879634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180"/>
          <p:cNvGrpSpPr/>
          <p:nvPr/>
        </p:nvGrpSpPr>
        <p:grpSpPr>
          <a:xfrm>
            <a:off x="7475269" y="986087"/>
            <a:ext cx="230456" cy="357735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8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39" name="Group 187"/>
          <p:cNvGrpSpPr/>
          <p:nvPr/>
        </p:nvGrpSpPr>
        <p:grpSpPr>
          <a:xfrm>
            <a:off x="1479328" y="963367"/>
            <a:ext cx="230456" cy="357735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81" name="Straight Arrow Connector 80"/>
          <p:cNvCxnSpPr/>
          <p:nvPr/>
        </p:nvCxnSpPr>
        <p:spPr bwMode="auto">
          <a:xfrm>
            <a:off x="2288920" y="2347864"/>
            <a:ext cx="4664330" cy="14336"/>
          </a:xfrm>
          <a:prstGeom prst="straightConnector1">
            <a:avLst/>
          </a:prstGeom>
          <a:grpFill/>
          <a:ln w="57150" cap="flat" cmpd="sng" algn="ctr">
            <a:solidFill>
              <a:srgbClr val="93B218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920092" y="1422936"/>
            <a:ext cx="5033158" cy="1548864"/>
            <a:chOff x="1036123" y="1897248"/>
            <a:chExt cx="6710877" cy="2065152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1527894" y="25335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1527894" y="39432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158780" y="1901661"/>
              <a:ext cx="1502120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>
                  <a:solidFill>
                    <a:schemeClr val="tx1"/>
                  </a:solidFill>
                  <a:latin typeface="Arial"/>
                  <a:cs typeface="Arial"/>
                </a:rPr>
                <a:t>M(h</a:t>
              </a:r>
              <a:r>
                <a:rPr lang="en-US" sz="1800" baseline="-2500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r>
                <a:rPr lang="en-US" sz="1800">
                  <a:solidFill>
                    <a:schemeClr val="tx1"/>
                  </a:solidFill>
                  <a:latin typeface="Arial"/>
                  <a:cs typeface="Arial"/>
                </a:rPr>
                <a:t>, m)</a:t>
              </a: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1573436" y="1897248"/>
              <a:ext cx="1502120" cy="476980"/>
            </a:xfrm>
            <a:prstGeom prst="roundRect">
              <a:avLst>
                <a:gd name="adj" fmla="val 7183"/>
              </a:avLst>
            </a:prstGeom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>
                  <a:solidFill>
                    <a:schemeClr val="tx1"/>
                  </a:solidFill>
                  <a:latin typeface="Arial"/>
                  <a:cs typeface="Arial"/>
                </a:rPr>
                <a:t>m </a:t>
              </a: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674485" y="3376316"/>
              <a:ext cx="739102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>
                  <a:solidFill>
                    <a:schemeClr val="tx1"/>
                  </a:solidFill>
                  <a:latin typeface="Arial"/>
                  <a:cs typeface="Arial"/>
                </a:rPr>
                <a:t>h</a:t>
              </a:r>
              <a:r>
                <a:rPr lang="en-US" sz="1800" baseline="-2500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endParaRPr lang="en-US" sz="18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6123" y="1917700"/>
              <a:ext cx="502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Arial"/>
                  <a:ea typeface="Arial"/>
                  <a:cs typeface="Arial"/>
                </a:rPr>
                <a:t>1.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36123" y="3403600"/>
              <a:ext cx="502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Arial"/>
                  <a:ea typeface="Arial"/>
                  <a:cs typeface="Arial"/>
                </a:rPr>
                <a:t>2.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71775" y="1750660"/>
            <a:ext cx="1313457" cy="802040"/>
            <a:chOff x="2171701" y="2334214"/>
            <a:chExt cx="1751277" cy="106938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0800000" flipV="1">
              <a:off x="2171701" y="2334214"/>
              <a:ext cx="1507649" cy="1069386"/>
            </a:xfrm>
            <a:prstGeom prst="straightConnector1">
              <a:avLst/>
            </a:prstGeom>
            <a:noFill/>
            <a:ln w="76200" cap="flat" cmpd="sng" algn="ctr">
              <a:solidFill>
                <a:srgbClr val="CD4100"/>
              </a:solidFill>
              <a:prstDash val="solid"/>
              <a:bevel/>
              <a:headEnd type="none" w="med" len="med"/>
              <a:tailEnd type="triangl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234327" y="2667319"/>
              <a:ext cx="68865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latin typeface="Arial"/>
                  <a:ea typeface="Arial"/>
                  <a:cs typeface="Arial"/>
                </a:rPr>
                <a:t>Key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Hash Chain Signatures in ALPHA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082366" y="1986568"/>
            <a:ext cx="1194737" cy="20036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10800000">
            <a:off x="4858743" y="1847881"/>
            <a:ext cx="1206762" cy="96545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1717114" y="1371649"/>
            <a:ext cx="3159947" cy="430440"/>
            <a:chOff x="903715" y="1746172"/>
            <a:chExt cx="4213262" cy="573920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Oval 19"/>
          <p:cNvSpPr/>
          <p:nvPr/>
        </p:nvSpPr>
        <p:spPr bwMode="auto">
          <a:xfrm>
            <a:off x="3466531" y="1170144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defTabSz="685800"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4634148" y="1623298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088449" y="1806108"/>
            <a:ext cx="421328" cy="421328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35100" bIns="135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61393" y="1435021"/>
            <a:ext cx="421328" cy="421328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856646" y="1731155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defTabSz="685800"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146046" y="1256232"/>
            <a:ext cx="3683449" cy="553336"/>
            <a:chOff x="1146336" y="2712290"/>
            <a:chExt cx="4911265" cy="737781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1146336" y="27122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33" name="Rectangle 32"/>
          <p:cNvSpPr/>
          <p:nvPr/>
        </p:nvSpPr>
        <p:spPr>
          <a:xfrm>
            <a:off x="1678852" y="1355884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11912" y="1736884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69"/>
          <p:cNvGrpSpPr/>
          <p:nvPr/>
        </p:nvGrpSpPr>
        <p:grpSpPr>
          <a:xfrm>
            <a:off x="2165096" y="1652472"/>
            <a:ext cx="4839850" cy="591613"/>
            <a:chOff x="1146336" y="2775790"/>
            <a:chExt cx="6453133" cy="788817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015942" y="3344485"/>
              <a:ext cx="990600" cy="76200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6703288" y="354006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2115566" y="1517217"/>
            <a:ext cx="4847470" cy="591613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53" name="Straight Arrow Connector 52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0" name="Group 180"/>
          <p:cNvGrpSpPr/>
          <p:nvPr/>
        </p:nvGrpSpPr>
        <p:grpSpPr>
          <a:xfrm>
            <a:off x="7551469" y="1843337"/>
            <a:ext cx="230456" cy="357735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2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67" name="Group 187"/>
          <p:cNvGrpSpPr/>
          <p:nvPr/>
        </p:nvGrpSpPr>
        <p:grpSpPr>
          <a:xfrm>
            <a:off x="1374553" y="1487242"/>
            <a:ext cx="230456" cy="357735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9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97" name="Straight Connector 96"/>
          <p:cNvCxnSpPr/>
          <p:nvPr/>
        </p:nvCxnSpPr>
        <p:spPr bwMode="auto">
          <a:xfrm>
            <a:off x="6101416" y="3281968"/>
            <a:ext cx="1194737" cy="20036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10800000">
            <a:off x="4877793" y="3143281"/>
            <a:ext cx="1206762" cy="96545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1736164" y="2667049"/>
            <a:ext cx="3159947" cy="430440"/>
            <a:chOff x="903715" y="1746172"/>
            <a:chExt cx="4213262" cy="573920"/>
          </a:xfrm>
        </p:grpSpPr>
        <p:cxnSp>
          <p:nvCxnSpPr>
            <p:cNvPr id="100" name="Straight Connector 99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2" name="Oval 101"/>
          <p:cNvSpPr/>
          <p:nvPr/>
        </p:nvSpPr>
        <p:spPr bwMode="auto">
          <a:xfrm>
            <a:off x="3485581" y="2465544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defTabSz="685800"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3" name="Oval 102"/>
          <p:cNvSpPr/>
          <p:nvPr/>
        </p:nvSpPr>
        <p:spPr bwMode="auto">
          <a:xfrm>
            <a:off x="4653198" y="2918698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7107499" y="3101508"/>
            <a:ext cx="421328" cy="421328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35100" bIns="13500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680443" y="2730421"/>
            <a:ext cx="421328" cy="421328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en-US" sz="2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5875696" y="3026555"/>
            <a:ext cx="421328" cy="4213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defTabSz="685800">
              <a:defRPr/>
            </a:pPr>
            <a:r>
              <a:rPr lang="en-US" sz="2100" b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100" b="1" baseline="-2500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2165096" y="2599257"/>
            <a:ext cx="4859331" cy="606853"/>
            <a:chOff x="1146336" y="2775790"/>
            <a:chExt cx="6479108" cy="809137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>
              <a:off x="6729263" y="356038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15" name="Rectangle 114"/>
          <p:cNvSpPr/>
          <p:nvPr/>
        </p:nvSpPr>
        <p:spPr>
          <a:xfrm>
            <a:off x="1697902" y="2651284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130962" y="3032284"/>
            <a:ext cx="377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118" name="Group 69"/>
          <p:cNvGrpSpPr/>
          <p:nvPr/>
        </p:nvGrpSpPr>
        <p:grpSpPr>
          <a:xfrm>
            <a:off x="2184146" y="2976447"/>
            <a:ext cx="2385861" cy="281143"/>
            <a:chOff x="1146336" y="2775790"/>
            <a:chExt cx="3181148" cy="374857"/>
          </a:xfrm>
        </p:grpSpPr>
        <p:cxnSp>
          <p:nvCxnSpPr>
            <p:cNvPr id="119" name="Straight Arrow Connector 118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2134616" y="2812617"/>
            <a:ext cx="4847470" cy="591613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124" name="Straight Arrow Connector 123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3551219" y="2935277"/>
            <a:ext cx="2653616" cy="921615"/>
            <a:chOff x="3363359" y="5425002"/>
            <a:chExt cx="3538154" cy="1228820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3363359" y="54250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5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15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4907679" y="60346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5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15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30" name="Rounded Rectangle 129"/>
            <p:cNvSpPr/>
            <p:nvPr/>
          </p:nvSpPr>
          <p:spPr bwMode="auto">
            <a:xfrm>
              <a:off x="6594239" y="617684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500" b="1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en-US" sz="15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31" name="Group 180"/>
          <p:cNvGrpSpPr/>
          <p:nvPr/>
        </p:nvGrpSpPr>
        <p:grpSpPr>
          <a:xfrm>
            <a:off x="7570519" y="3138737"/>
            <a:ext cx="230456" cy="357735"/>
            <a:chOff x="3781276" y="2662711"/>
            <a:chExt cx="307274" cy="476980"/>
          </a:xfrm>
        </p:grpSpPr>
        <p:sp>
          <p:nvSpPr>
            <p:cNvPr id="132" name="Rounded Rectangle 131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33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34" name="Circular Arrow 133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5" name="Circular Arrow 134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6" name="Process 135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7" name="Process 136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38" name="Group 187"/>
          <p:cNvGrpSpPr/>
          <p:nvPr/>
        </p:nvGrpSpPr>
        <p:grpSpPr>
          <a:xfrm>
            <a:off x="1393603" y="2782642"/>
            <a:ext cx="230456" cy="357735"/>
            <a:chOff x="4194161" y="2669054"/>
            <a:chExt cx="307274" cy="476980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35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141" name="Circular Arrow 140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2" name="Circular Arrow 141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3" name="Process 142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4" name="Process 143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50"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184146" y="2976447"/>
            <a:ext cx="2385861" cy="281143"/>
            <a:chOff x="1540594" y="5276696"/>
            <a:chExt cx="3181148" cy="374857"/>
          </a:xfrm>
        </p:grpSpPr>
        <p:cxnSp>
          <p:nvCxnSpPr>
            <p:cNvPr id="151" name="Straight Arrow Connector 150"/>
            <p:cNvCxnSpPr/>
            <p:nvPr/>
          </p:nvCxnSpPr>
          <p:spPr bwMode="auto">
            <a:xfrm>
              <a:off x="3867609" y="5314412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 bwMode="auto">
            <a:xfrm flipV="1">
              <a:off x="1540594" y="5276696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17DAB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160" name="Rounded Rectangle 159"/>
          <p:cNvSpPr/>
          <p:nvPr/>
        </p:nvSpPr>
        <p:spPr bwMode="auto">
          <a:xfrm>
            <a:off x="4709459" y="3392477"/>
            <a:ext cx="230456" cy="357735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B7A6"/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 b="1">
                <a:solidFill>
                  <a:schemeClr val="bg1"/>
                </a:solidFill>
                <a:latin typeface="Arial"/>
                <a:cs typeface="Arial"/>
              </a:rPr>
              <a:t>X</a:t>
            </a:r>
          </a:p>
          <a:p>
            <a:pPr>
              <a:defRPr/>
            </a:pPr>
            <a:endParaRPr lang="en-US" sz="15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3" name="Content Placeholder 2"/>
          <p:cNvSpPr>
            <a:spLocks noGrp="1"/>
          </p:cNvSpPr>
          <p:nvPr>
            <p:ph sz="quarter" idx="10"/>
          </p:nvPr>
        </p:nvSpPr>
        <p:spPr>
          <a:xfrm>
            <a:off x="1219200" y="3362325"/>
            <a:ext cx="6399051" cy="2561269"/>
          </a:xfrm>
        </p:spPr>
        <p:txBody>
          <a:bodyPr/>
          <a:lstStyle/>
          <a:p>
            <a:pPr>
              <a:buNone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endParaRPr lang="en-US"/>
          </a:p>
          <a:p>
            <a:pPr lvl="1"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/>
              <a:t>1. Path reservation</a:t>
            </a:r>
          </a:p>
          <a:p>
            <a:pPr lvl="1"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>
                <a:sym typeface="Wingdings"/>
              </a:rPr>
              <a:t>2. Verifier grants permission</a:t>
            </a:r>
            <a:endParaRPr lang="en-US"/>
          </a:p>
          <a:p>
            <a:pPr lvl="1"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/>
              <a:t>3. Sender sends message </a:t>
            </a:r>
            <a:r>
              <a:rPr lang="en-US" i="1"/>
              <a:t>m</a:t>
            </a:r>
            <a:endParaRPr lang="en-US">
              <a:sym typeface="Wingdings"/>
            </a:endParaRPr>
          </a:p>
          <a:p>
            <a:pPr>
              <a:buNone/>
            </a:pPr>
            <a:endParaRPr lang="en-US"/>
          </a:p>
        </p:txBody>
      </p:sp>
      <p:sp>
        <p:nvSpPr>
          <p:cNvPr id="164" name="Arc 163"/>
          <p:cNvSpPr/>
          <p:nvPr/>
        </p:nvSpPr>
        <p:spPr bwMode="auto">
          <a:xfrm rot="703428">
            <a:off x="3800830" y="3822176"/>
            <a:ext cx="804710" cy="804710"/>
          </a:xfrm>
          <a:prstGeom prst="arc">
            <a:avLst>
              <a:gd name="adj1" fmla="val 15375947"/>
              <a:gd name="adj2" fmla="val 3052351"/>
            </a:avLst>
          </a:prstGeom>
          <a:noFill/>
          <a:ln w="76200" cap="flat" cmpd="sng" algn="ctr">
            <a:solidFill>
              <a:srgbClr val="3E5C93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Arial"/>
              <a:ea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567541" y="828675"/>
            <a:ext cx="4466411" cy="1043935"/>
            <a:chOff x="1899388" y="901700"/>
            <a:chExt cx="5955214" cy="1391913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6958421" y="2269071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grpSp>
          <p:nvGrpSpPr>
            <p:cNvPr id="145" name="Group 144"/>
            <p:cNvGrpSpPr/>
            <p:nvPr/>
          </p:nvGrpSpPr>
          <p:grpSpPr>
            <a:xfrm>
              <a:off x="1899388" y="901700"/>
              <a:ext cx="4196017" cy="1148953"/>
              <a:chOff x="1899388" y="901700"/>
              <a:chExt cx="4196017" cy="1148953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899388" y="901700"/>
                <a:ext cx="47491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071088" y="1016000"/>
                <a:ext cx="47491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620488" y="1435100"/>
                <a:ext cx="47491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</p:grpSp>
      </p:grpSp>
      <p:sp>
        <p:nvSpPr>
          <p:cNvPr id="107" name="TextBox 106"/>
          <p:cNvSpPr txBox="1"/>
          <p:nvPr/>
        </p:nvSpPr>
        <p:spPr>
          <a:xfrm>
            <a:off x="1225730" y="590550"/>
            <a:ext cx="3541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Arial"/>
                <a:ea typeface="Arial"/>
                <a:cs typeface="Arial"/>
              </a:rPr>
              <a:t>General hash-chain based signature model: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240952" y="2409825"/>
            <a:ext cx="1297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Arial"/>
                <a:ea typeface="Arial"/>
                <a:cs typeface="Arial"/>
              </a:rPr>
              <a:t>ALHPA model: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3" grpId="0" uiExpand="1" build="p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– Sky blue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 alternative title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25952">
            <a:off x="576000" y="815578"/>
            <a:ext cx="2187179" cy="1860947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Rounded Rectangular Callout 8"/>
          <p:cNvSpPr/>
          <p:nvPr/>
        </p:nvSpPr>
        <p:spPr bwMode="auto">
          <a:xfrm>
            <a:off x="3133401" y="153915"/>
            <a:ext cx="2268141" cy="1115616"/>
          </a:xfrm>
          <a:prstGeom prst="wedgeRoundRectCallout">
            <a:avLst>
              <a:gd name="adj1" fmla="val -63954"/>
              <a:gd name="adj2" fmla="val 22606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You can copy the frame style with the brush tool.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6491" y="4472378"/>
            <a:ext cx="330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</a:rPr>
              <a:t>Location / Event, March 2009</a:t>
            </a:r>
          </a:p>
        </p:txBody>
      </p:sp>
      <p:sp>
        <p:nvSpPr>
          <p:cNvPr id="7" name="AutoShape 108"/>
          <p:cNvSpPr>
            <a:spLocks noChangeArrowheads="1"/>
          </p:cNvSpPr>
          <p:nvPr/>
        </p:nvSpPr>
        <p:spPr bwMode="auto">
          <a:xfrm>
            <a:off x="1874044" y="3182113"/>
            <a:ext cx="5349479" cy="11935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Please use the latest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Students: even if your supervisor gave you this file, ask again for the latest version!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on Font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Why?</a:t>
            </a:r>
          </a:p>
          <a:p>
            <a:pPr lvl="1"/>
            <a:r>
              <a:rPr lang="en-US" sz="1100" dirty="0"/>
              <a:t>Large number of embedded font files</a:t>
            </a:r>
          </a:p>
          <a:p>
            <a:pPr lvl="1"/>
            <a:r>
              <a:rPr lang="en-US" sz="1100" dirty="0"/>
              <a:t>Good for a template: nobody can encounter ‘missing fonts’</a:t>
            </a:r>
          </a:p>
          <a:p>
            <a:pPr lvl="1"/>
            <a:r>
              <a:rPr lang="en-US" sz="1100" dirty="0"/>
              <a:t>Bad for you: annoying to work with</a:t>
            </a:r>
            <a:endParaRPr lang="en-US" sz="1200" dirty="0"/>
          </a:p>
          <a:p>
            <a:r>
              <a:rPr lang="en-US" sz="1200" dirty="0"/>
              <a:t>The Fix</a:t>
            </a:r>
          </a:p>
          <a:p>
            <a:pPr lvl="1"/>
            <a:r>
              <a:rPr lang="en-US" sz="1100" dirty="0"/>
              <a:t>Go to </a:t>
            </a:r>
            <a:r>
              <a:rPr lang="en-US" sz="1100" i="1" dirty="0"/>
              <a:t>PowerPoint options</a:t>
            </a:r>
            <a:r>
              <a:rPr lang="en-US" sz="1100" dirty="0"/>
              <a:t>, then </a:t>
            </a:r>
            <a:r>
              <a:rPr lang="en-US" sz="1100" i="1" dirty="0"/>
              <a:t>Save options</a:t>
            </a:r>
          </a:p>
          <a:p>
            <a:pPr lvl="1"/>
            <a:r>
              <a:rPr lang="en-US" sz="1100" dirty="0"/>
              <a:t>Select </a:t>
            </a:r>
            <a:r>
              <a:rPr lang="en-US" sz="1100" i="1" dirty="0"/>
              <a:t>Embed only the characters used in this presentation</a:t>
            </a:r>
          </a:p>
          <a:p>
            <a:pPr lvl="1"/>
            <a:endParaRPr lang="en-US" sz="1100" i="1" dirty="0"/>
          </a:p>
          <a:p>
            <a:r>
              <a:rPr lang="en-US" sz="1200" i="1" dirty="0"/>
              <a:t>Why2?</a:t>
            </a:r>
          </a:p>
          <a:p>
            <a:pPr lvl="1"/>
            <a:r>
              <a:rPr lang="en-US" sz="1050" i="1" dirty="0"/>
              <a:t>You are embedding PDFs with embedded fonts?</a:t>
            </a:r>
          </a:p>
          <a:p>
            <a:pPr lvl="1"/>
            <a:r>
              <a:rPr lang="en-US" sz="1050" i="1" dirty="0" err="1"/>
              <a:t>Powerpoint</a:t>
            </a:r>
            <a:r>
              <a:rPr lang="en-US" sz="1050" i="1" dirty="0"/>
              <a:t> converts those to EMF and fonts stay duplicated (btw, pptx is just a zip file if you want to </a:t>
            </a:r>
            <a:r>
              <a:rPr lang="en-US" sz="1050" i="1"/>
              <a:t>peek into it)</a:t>
            </a:r>
            <a:endParaRPr lang="en-US" sz="1050" i="1" dirty="0"/>
          </a:p>
          <a:p>
            <a:r>
              <a:rPr lang="en-US" sz="1200" i="1" dirty="0"/>
              <a:t>The Fix2</a:t>
            </a:r>
          </a:p>
          <a:p>
            <a:pPr lvl="1"/>
            <a:r>
              <a:rPr lang="en-US" sz="1000" i="1" dirty="0"/>
              <a:t>use pdf2svg to map text to paths and thereby remove fonts from your images</a:t>
            </a:r>
          </a:p>
          <a:p>
            <a:pPr lvl="1"/>
            <a:endParaRPr lang="en-US" sz="1100" i="1" dirty="0"/>
          </a:p>
        </p:txBody>
      </p:sp>
      <p:sp>
        <p:nvSpPr>
          <p:cNvPr id="4" name="AutoShape 108"/>
          <p:cNvSpPr>
            <a:spLocks noChangeArrowheads="1"/>
          </p:cNvSpPr>
          <p:nvPr/>
        </p:nvSpPr>
        <p:spPr bwMode="auto">
          <a:xfrm>
            <a:off x="1874044" y="762494"/>
            <a:ext cx="5349479" cy="70961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>
                <a:latin typeface="Arial"/>
                <a:ea typeface="Arial"/>
                <a:cs typeface="Arial"/>
              </a:rPr>
              <a:t>This file is slow and huge!!!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Rules for DS Slides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only plain, un-animated slide transitions</a:t>
            </a:r>
          </a:p>
          <a:p>
            <a:r>
              <a:rPr lang="en-US" dirty="0"/>
              <a:t>Do not use special animation effects</a:t>
            </a:r>
          </a:p>
          <a:p>
            <a:pPr lvl="1"/>
            <a:r>
              <a:rPr lang="en-US" dirty="0"/>
              <a:t>Things should pop up „hard“</a:t>
            </a:r>
          </a:p>
          <a:p>
            <a:pPr lvl="1"/>
            <a:r>
              <a:rPr lang="en-US" dirty="0"/>
              <a:t>Things should not fly around, glitter, sparkle, beep, blink, etc.</a:t>
            </a:r>
          </a:p>
          <a:p>
            <a:pPr lvl="1"/>
            <a:r>
              <a:rPr lang="en-US" dirty="0"/>
              <a:t>(Dis-)Appear effects are fine to support the flow of the presentation</a:t>
            </a:r>
          </a:p>
          <a:p>
            <a:r>
              <a:rPr lang="en-US" dirty="0"/>
              <a:t>Don‘t overload your slides with text</a:t>
            </a:r>
          </a:p>
          <a:p>
            <a:r>
              <a:rPr lang="en-US" dirty="0"/>
              <a:t>Use graphs and figures</a:t>
            </a:r>
          </a:p>
          <a:p>
            <a:endParaRPr lang="en-US" dirty="0"/>
          </a:p>
          <a:p>
            <a:r>
              <a:rPr lang="en-US" dirty="0"/>
              <a:t>Don‘t leave slides half empty – balance the content</a:t>
            </a:r>
          </a:p>
          <a:p>
            <a:endParaRPr lang="en-US" dirty="0"/>
          </a:p>
          <a:p>
            <a:r>
              <a:rPr lang="en-US" dirty="0"/>
              <a:t>Try to get a consistent look – re-use colors, shapes, 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V1: ????-??-?? Tobias Heer</a:t>
            </a:r>
          </a:p>
          <a:p>
            <a:r>
              <a:rPr lang="en-US"/>
              <a:t>V2: 2009-04-03 Tobias Heer</a:t>
            </a:r>
          </a:p>
          <a:p>
            <a:r>
              <a:rPr lang="en-US"/>
              <a:t>V3: 2009-10-20 Stefan Goetz</a:t>
            </a:r>
          </a:p>
          <a:p>
            <a:r>
              <a:rPr lang="en-US"/>
              <a:t>V4: 2010-11-18 Stefan Goetz</a:t>
            </a:r>
          </a:p>
          <a:p>
            <a:pPr lvl="1"/>
            <a:r>
              <a:rPr lang="en-US"/>
              <a:t>Changed DS to COMSYS logo and URLs</a:t>
            </a:r>
          </a:p>
          <a:p>
            <a:r>
              <a:rPr lang="en-US"/>
              <a:t>V5: 2011-06-14 Raimondas Sasnauskas</a:t>
            </a:r>
          </a:p>
          <a:p>
            <a:pPr lvl="1"/>
            <a:r>
              <a:rPr lang="en-US"/>
              <a:t>Changed the COMSYS logo (logos/comsys/web/comsys-with-name-web.pdf)</a:t>
            </a:r>
          </a:p>
          <a:p>
            <a:pPr lvl="1"/>
            <a:r>
              <a:rPr lang="en-US"/>
              <a:t>Changed the headings font (Helvetica Neue) and it’s color (RGB: 0-66-144)</a:t>
            </a:r>
          </a:p>
          <a:p>
            <a:r>
              <a:rPr lang="en-US"/>
              <a:t>V6: 2012-01-27 Florian Schmidt</a:t>
            </a:r>
          </a:p>
          <a:p>
            <a:pPr lvl="1"/>
            <a:r>
              <a:rPr lang="en-US"/>
              <a:t>Added title page versions with English “RWTH Aachen University” logo</a:t>
            </a:r>
          </a:p>
          <a:p>
            <a:r>
              <a:rPr lang="en-US"/>
              <a:t>V7: 2012-05-15 Georg Kunz</a:t>
            </a:r>
          </a:p>
          <a:p>
            <a:pPr lvl="1"/>
            <a:r>
              <a:rPr lang="en-US"/>
              <a:t>Replaced Helvetica Neue with Arial for compatibility with Windows</a:t>
            </a:r>
          </a:p>
          <a:p>
            <a:r>
              <a:rPr lang="en-US"/>
              <a:t>V8: 2015-04-28</a:t>
            </a:r>
          </a:p>
          <a:p>
            <a:pPr lvl="1"/>
            <a:r>
              <a:rPr lang="en-US"/>
              <a:t>The Most Awesomest RWTH Aachen University Corporate Identity: Bow Before It!</a:t>
            </a:r>
          </a:p>
          <a:p>
            <a:r>
              <a:rPr lang="en-US"/>
              <a:t>V9: 2015-09-30 Jó Bitsch</a:t>
            </a:r>
          </a:p>
          <a:p>
            <a:pPr lvl="1"/>
            <a:r>
              <a:rPr lang="en-US"/>
              <a:t>Revert to Arial (instead of Unicode), more consistent logo use</a:t>
            </a:r>
          </a:p>
          <a:p>
            <a:r>
              <a:rPr lang="en-US"/>
              <a:t>V10: 2017-09-08 Martin Henze</a:t>
            </a:r>
          </a:p>
          <a:p>
            <a:pPr lvl="1"/>
            <a:r>
              <a:rPr lang="en-US"/>
              <a:t>Adapted template to work in 16:9 format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720000" y="595313"/>
            <a:ext cx="1571625" cy="238125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720000" y="595313"/>
            <a:ext cx="1571625" cy="238125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Colors and Shapes – Bevel</a:t>
            </a:r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1422797" y="1681163"/>
            <a:ext cx="1175147" cy="565547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GSM</a:t>
            </a:r>
          </a:p>
        </p:txBody>
      </p:sp>
      <p:sp>
        <p:nvSpPr>
          <p:cNvPr id="5" name="AutoShape 18"/>
          <p:cNvSpPr>
            <a:spLocks noChangeArrowheads="1"/>
          </p:cNvSpPr>
          <p:nvPr/>
        </p:nvSpPr>
        <p:spPr bwMode="auto">
          <a:xfrm>
            <a:off x="1422797" y="2346722"/>
            <a:ext cx="1175147" cy="566738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WiFi</a:t>
            </a:r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1422797" y="3013472"/>
            <a:ext cx="1175147" cy="565547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337797" y="1739504"/>
            <a:ext cx="879872" cy="51554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>
                <a:solidFill>
                  <a:schemeClr val="tx1"/>
                </a:solidFill>
                <a:latin typeface="Arial"/>
                <a:cs typeface="Arial"/>
              </a:rPr>
              <a:t>Bla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337797" y="2409825"/>
            <a:ext cx="879872" cy="51435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>
                <a:solidFill>
                  <a:schemeClr val="tx1"/>
                </a:solidFill>
                <a:latin typeface="Arial"/>
                <a:cs typeface="Arial"/>
              </a:rPr>
              <a:t>Blubb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337797" y="3078956"/>
            <a:ext cx="879872" cy="51435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>
                <a:solidFill>
                  <a:schemeClr val="tx1"/>
                </a:solidFill>
                <a:latin typeface="Arial"/>
                <a:cs typeface="Arial"/>
              </a:rPr>
              <a:t>Bli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4337797" y="3748088"/>
            <a:ext cx="879872" cy="515541"/>
          </a:xfrm>
          <a:prstGeom prst="roundRect">
            <a:avLst>
              <a:gd name="adj" fmla="val 7183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34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>
                <a:solidFill>
                  <a:schemeClr val="tx1"/>
                </a:solidFill>
                <a:latin typeface="Arial"/>
                <a:cs typeface="Arial"/>
              </a:rPr>
              <a:t>Blo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337797" y="4417219"/>
            <a:ext cx="879872" cy="515541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 b="1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789635" y="1681163"/>
            <a:ext cx="1175147" cy="565547"/>
          </a:xfrm>
          <a:prstGeom prst="chevron">
            <a:avLst>
              <a:gd name="adj" fmla="val 25950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GSM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2789635" y="2346722"/>
            <a:ext cx="1175147" cy="566738"/>
          </a:xfrm>
          <a:prstGeom prst="chevron">
            <a:avLst>
              <a:gd name="adj" fmla="val 25950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WiFi</a:t>
            </a: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2789635" y="3013472"/>
            <a:ext cx="1175147" cy="565547"/>
          </a:xfrm>
          <a:prstGeom prst="chevron">
            <a:avLst>
              <a:gd name="adj" fmla="val 25950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405788" y="1744267"/>
            <a:ext cx="879872" cy="515540"/>
          </a:xfrm>
          <a:prstGeom prst="roundRect">
            <a:avLst>
              <a:gd name="adj" fmla="val 7183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Bla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405788" y="2413398"/>
            <a:ext cx="879872" cy="515540"/>
          </a:xfrm>
          <a:prstGeom prst="roundRect">
            <a:avLst>
              <a:gd name="adj" fmla="val 7183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Blubb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405788" y="3082529"/>
            <a:ext cx="879872" cy="515540"/>
          </a:xfrm>
          <a:prstGeom prst="roundRect">
            <a:avLst>
              <a:gd name="adj" fmla="val 7183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500">
                <a:latin typeface="Arial"/>
                <a:cs typeface="Arial"/>
              </a:rPr>
              <a:t>Bli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405788" y="3751660"/>
            <a:ext cx="879872" cy="515540"/>
          </a:xfrm>
          <a:prstGeom prst="roundRect">
            <a:avLst>
              <a:gd name="adj" fmla="val 7183"/>
            </a:avLst>
          </a:prstGeom>
          <a:solidFill>
            <a:srgbClr val="CACACA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>
                <a:solidFill>
                  <a:schemeClr val="tx1"/>
                </a:solidFill>
                <a:latin typeface="Arial"/>
                <a:cs typeface="Arial"/>
              </a:rPr>
              <a:t>Blo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405788" y="4420792"/>
            <a:ext cx="879872" cy="515540"/>
          </a:xfrm>
          <a:prstGeom prst="roundRect">
            <a:avLst>
              <a:gd name="adj" fmla="val 7183"/>
            </a:avLst>
          </a:prstGeom>
          <a:solidFill>
            <a:srgbClr val="56565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50" b="1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6403" name="TextBox 21"/>
          <p:cNvSpPr txBox="1">
            <a:spLocks noChangeArrowheads="1"/>
          </p:cNvSpPr>
          <p:nvPr/>
        </p:nvSpPr>
        <p:spPr bwMode="auto">
          <a:xfrm>
            <a:off x="1606876" y="1268016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Bevel</a:t>
            </a:r>
          </a:p>
        </p:txBody>
      </p:sp>
      <p:sp>
        <p:nvSpPr>
          <p:cNvPr id="16404" name="TextBox 22"/>
          <p:cNvSpPr txBox="1">
            <a:spLocks noChangeArrowheads="1"/>
          </p:cNvSpPr>
          <p:nvPr/>
        </p:nvSpPr>
        <p:spPr bwMode="auto">
          <a:xfrm>
            <a:off x="3049056" y="1268016"/>
            <a:ext cx="569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Flat</a:t>
            </a:r>
          </a:p>
        </p:txBody>
      </p:sp>
      <p:sp>
        <p:nvSpPr>
          <p:cNvPr id="16405" name="TextBox 23"/>
          <p:cNvSpPr txBox="1">
            <a:spLocks noChangeArrowheads="1"/>
          </p:cNvSpPr>
          <p:nvPr/>
        </p:nvSpPr>
        <p:spPr bwMode="auto">
          <a:xfrm>
            <a:off x="4396860" y="1268016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Bevel</a:t>
            </a:r>
          </a:p>
        </p:txBody>
      </p:sp>
      <p:sp>
        <p:nvSpPr>
          <p:cNvPr id="16406" name="TextBox 24"/>
          <p:cNvSpPr txBox="1">
            <a:spLocks noChangeArrowheads="1"/>
          </p:cNvSpPr>
          <p:nvPr/>
        </p:nvSpPr>
        <p:spPr bwMode="auto">
          <a:xfrm>
            <a:off x="5561030" y="1268016"/>
            <a:ext cx="569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/>
                <a:ea typeface="Arial"/>
                <a:cs typeface="Arial"/>
              </a:rPr>
              <a:t>Flat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Arrow Styles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649516" y="3105150"/>
            <a:ext cx="1419225" cy="1419225"/>
          </a:xfrm>
          <a:prstGeom prst="roundRect">
            <a:avLst/>
          </a:prstGeom>
          <a:ln w="22225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0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916906" y="1862138"/>
            <a:ext cx="1419225" cy="1419225"/>
          </a:xfrm>
          <a:prstGeom prst="roundRect">
            <a:avLst/>
          </a:prstGeom>
          <a:ln w="222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05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7413" name="Elbow Connector 8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3336132" y="2571750"/>
            <a:ext cx="2313385" cy="124301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ight Arrow 10"/>
          <p:cNvSpPr/>
          <p:nvPr/>
        </p:nvSpPr>
        <p:spPr bwMode="auto">
          <a:xfrm>
            <a:off x="4852988" y="1263254"/>
            <a:ext cx="1639491" cy="659606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05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610</Words>
  <Application>Microsoft Macintosh PowerPoint</Application>
  <PresentationFormat>On-screen Show (16:9)</PresentationFormat>
  <Paragraphs>139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Wingdings 3</vt:lpstr>
      <vt:lpstr>Arial</vt:lpstr>
      <vt:lpstr>Wingdings 2</vt:lpstr>
      <vt:lpstr>Vorlesungen-Layout</vt:lpstr>
      <vt:lpstr>The Template</vt:lpstr>
      <vt:lpstr>Title – Sky blue</vt:lpstr>
      <vt:lpstr>Note on Font Embedding</vt:lpstr>
      <vt:lpstr>Rules for DS Slides</vt:lpstr>
      <vt:lpstr>Version History</vt:lpstr>
      <vt:lpstr>Shapes</vt:lpstr>
      <vt:lpstr>Shapes</vt:lpstr>
      <vt:lpstr>Colors and Shapes – Bevel</vt:lpstr>
      <vt:lpstr>Arrow Styles</vt:lpstr>
      <vt:lpstr>PowerPoint Presentation</vt:lpstr>
      <vt:lpstr>Visio Devices</vt:lpstr>
      <vt:lpstr>Devices</vt:lpstr>
      <vt:lpstr>Misc </vt:lpstr>
      <vt:lpstr>Logos</vt:lpstr>
      <vt:lpstr>Integrity Protection - Delayed Key Disclosure</vt:lpstr>
      <vt:lpstr>Interactive Hash Chain Signatures in ALPHA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subject/>
  <dc:creator>Rainer Krogull</dc:creator>
  <cp:keywords/>
  <dc:description/>
  <cp:lastModifiedBy>Jan Rüth</cp:lastModifiedBy>
  <cp:revision>2114</cp:revision>
  <cp:lastPrinted>2009-03-26T18:25:42Z</cp:lastPrinted>
  <dcterms:created xsi:type="dcterms:W3CDTF">2009-04-03T11:12:54Z</dcterms:created>
  <dcterms:modified xsi:type="dcterms:W3CDTF">2019-11-28T08:07:00Z</dcterms:modified>
  <cp:category/>
</cp:coreProperties>
</file>